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1"/>
    <p:sldMasterId id="2147484452" r:id="rId2"/>
  </p:sldMasterIdLst>
  <p:handoutMasterIdLst>
    <p:handoutMasterId r:id="rId32"/>
  </p:handoutMasterIdLst>
  <p:sldIdLst>
    <p:sldId id="351" r:id="rId3"/>
    <p:sldId id="352" r:id="rId4"/>
    <p:sldId id="316" r:id="rId5"/>
    <p:sldId id="353" r:id="rId6"/>
    <p:sldId id="354" r:id="rId7"/>
    <p:sldId id="314" r:id="rId8"/>
    <p:sldId id="315" r:id="rId9"/>
    <p:sldId id="317" r:id="rId10"/>
    <p:sldId id="329" r:id="rId11"/>
    <p:sldId id="319" r:id="rId12"/>
    <p:sldId id="321" r:id="rId13"/>
    <p:sldId id="324" r:id="rId14"/>
    <p:sldId id="323" r:id="rId15"/>
    <p:sldId id="328" r:id="rId16"/>
    <p:sldId id="355" r:id="rId17"/>
    <p:sldId id="356" r:id="rId18"/>
    <p:sldId id="326" r:id="rId19"/>
    <p:sldId id="327" r:id="rId20"/>
    <p:sldId id="334" r:id="rId21"/>
    <p:sldId id="335" r:id="rId22"/>
    <p:sldId id="336" r:id="rId23"/>
    <p:sldId id="337" r:id="rId24"/>
    <p:sldId id="338" r:id="rId25"/>
    <p:sldId id="350" r:id="rId26"/>
    <p:sldId id="339" r:id="rId27"/>
    <p:sldId id="341" r:id="rId28"/>
    <p:sldId id="340" r:id="rId29"/>
    <p:sldId id="35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33" userDrawn="1">
          <p15:clr>
            <a:srgbClr val="A4A3A4"/>
          </p15:clr>
        </p15:guide>
        <p15:guide id="1" pos="38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133">
          <p15:clr>
            <a:srgbClr val="A4A3A4"/>
          </p15:clr>
        </p15:guide>
        <p15:guide id="4" pos="38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595"/>
    <a:srgbClr val="1BADA6"/>
    <a:srgbClr val="63BDC9"/>
    <a:srgbClr val="A8D8D7"/>
    <a:srgbClr val="62A9BA"/>
    <a:srgbClr val="82CFDE"/>
    <a:srgbClr val="82BBC8"/>
    <a:srgbClr val="52BDD2"/>
    <a:srgbClr val="F6647C"/>
    <a:srgbClr val="F43A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561" autoAdjust="0"/>
  </p:normalViewPr>
  <p:slideViewPr>
    <p:cSldViewPr snapToGrid="0" snapToObjects="1">
      <p:cViewPr varScale="1">
        <p:scale>
          <a:sx n="58" d="100"/>
          <a:sy n="58" d="100"/>
        </p:scale>
        <p:origin x="57" y="318"/>
      </p:cViewPr>
      <p:guideLst>
        <p:guide orient="horz" pos="2133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>
        <p:guide orient="horz" pos="2145"/>
        <p:guide pos="2160"/>
        <p:guide orient="horz" pos="2133"/>
        <p:guide pos="38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39E31A9-4599-4FBD-894F-F11BE5421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383FF0-A361-4A20-9B2D-C1CD747C9F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B073-D32C-4981-A0CE-D38000E4E52C}" type="datetimeFigureOut">
              <a:rPr lang="ko-KR" altLang="en-US" smtClean="0"/>
              <a:t>2021-10-09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46479B-CE4A-48D7-BFAE-427DB008F8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285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38176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5000">
                <a:solidFill>
                  <a:srgbClr val="295776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86143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>
                <a:solidFill>
                  <a:srgbClr val="57768B"/>
                </a:solidFill>
              </a:defRPr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부제목을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57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5000">
                <a:solidFill>
                  <a:schemeClr val="bg1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bg1"/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>
                <a:solidFill>
                  <a:srgbClr val="57768B"/>
                </a:solidFill>
              </a:defRPr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텍스트를 입력하십시오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76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제목을 입력하십시오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텍스트를 입력하십시오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hf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3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10/9/2021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마스터 부제목 스타일 편집</a:t>
            </a:r>
          </a:p>
          <a:p>
            <a:pPr marL="685800" lvl="1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40404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GB" altLang="en-US"/>
              <a:t>09/10/2021</a:t>
            </a:fld>
            <a:endParaRPr lang="ko-KR" alt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rPr lang="en-US"/>
              <a:t>footer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39" r:id="rId4"/>
    <p:sldLayoutId id="2147484440" r:id="rId5"/>
    <p:sldLayoutId id="2147484441" r:id="rId6"/>
    <p:sldLayoutId id="2147484442" r:id="rId7"/>
    <p:sldLayoutId id="2147484443" r:id="rId8"/>
    <p:sldLayoutId id="2147484444" r:id="rId9"/>
    <p:sldLayoutId id="2147484445" r:id="rId10"/>
    <p:sldLayoutId id="2147484446" r:id="rId11"/>
  </p:sldLayoutIdLst>
  <p:hf ftr="0" dt="0"/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651635" y="374015"/>
            <a:ext cx="9789160" cy="15468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 이용한</a:t>
            </a:r>
            <a:br>
              <a:rPr lang="ko-KR" altLang="en-US" sz="6000" dirty="0">
                <a:latin typeface="배달의민족 을지로체 TTF" charset="0"/>
                <a:ea typeface="배달의민족 을지로체 TTF" charset="0"/>
              </a:rPr>
            </a:br>
            <a:r>
              <a:rPr lang="ko-KR" altLang="en-US" sz="6000" dirty="0">
                <a:latin typeface="배달의민족 을지로체 TTF" charset="0"/>
                <a:ea typeface="배달의민족 을지로체 TTF" charset="0"/>
              </a:rPr>
              <a:t>흑점 데이터 시각화 및 개수 예측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846445" y="4852035"/>
            <a:ext cx="6548120" cy="12636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&lt;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R과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</a:t>
            </a:r>
            <a:r>
              <a:rPr lang="ko-KR" altLang="en-US" sz="3000" dirty="0" err="1">
                <a:latin typeface="배달의민족 을지로체 TTF" charset="0"/>
                <a:ea typeface="배달의민족 을지로체 TTF" charset="0"/>
              </a:rPr>
              <a:t>파이썬을</a:t>
            </a:r>
            <a:r>
              <a:rPr lang="ko-KR" altLang="en-US" sz="3000" dirty="0">
                <a:latin typeface="배달의민족 을지로체 TTF" charset="0"/>
                <a:ea typeface="배달의민족 을지로체 TTF" charset="0"/>
              </a:rPr>
              <a:t> 활용한 빅데이터 시각화 과정&gt;</a:t>
            </a:r>
            <a:r>
              <a:rPr lang="ko-KR" altLang="en-US" dirty="0"/>
              <a:t>							</a:t>
            </a: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6798310" y="539686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이건한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결측치,인덱스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Calibri Light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32180" y="4719320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0" y="1411605"/>
            <a:ext cx="1882775" cy="2507615"/>
          </a:xfrm>
          <a:prstGeom prst="rect">
            <a:avLst/>
          </a:prstGeom>
          <a:noFill/>
        </p:spPr>
      </p:pic>
      <p:pic>
        <p:nvPicPr>
          <p:cNvPr id="10" name="그림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460" y="1406525"/>
            <a:ext cx="2373630" cy="2529205"/>
          </a:xfrm>
          <a:prstGeom prst="rect">
            <a:avLst/>
          </a:prstGeom>
          <a:noFill/>
        </p:spPr>
      </p:pic>
      <p:sp>
        <p:nvSpPr>
          <p:cNvPr id="11" name="도형 30"/>
          <p:cNvSpPr>
            <a:spLocks/>
          </p:cNvSpPr>
          <p:nvPr/>
        </p:nvSpPr>
        <p:spPr>
          <a:xfrm>
            <a:off x="2801620" y="2464435"/>
            <a:ext cx="399415" cy="31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31"/>
          <p:cNvSpPr>
            <a:spLocks/>
          </p:cNvSpPr>
          <p:nvPr/>
        </p:nvSpPr>
        <p:spPr>
          <a:xfrm>
            <a:off x="6246495" y="241490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4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0" y="1409700"/>
            <a:ext cx="2482850" cy="2552065"/>
          </a:xfrm>
          <a:prstGeom prst="rect">
            <a:avLst/>
          </a:prstGeom>
          <a:noFill/>
        </p:spPr>
      </p:pic>
      <p:pic>
        <p:nvPicPr>
          <p:cNvPr id="14" name="그림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65" y="4112895"/>
            <a:ext cx="3763645" cy="2582545"/>
          </a:xfrm>
          <a:prstGeom prst="rect">
            <a:avLst/>
          </a:prstGeom>
          <a:noFill/>
        </p:spPr>
      </p:pic>
      <p:pic>
        <p:nvPicPr>
          <p:cNvPr id="15" name="그림 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010" y="4115435"/>
            <a:ext cx="4368800" cy="2588260"/>
          </a:xfrm>
          <a:prstGeom prst="rect">
            <a:avLst/>
          </a:prstGeom>
          <a:noFill/>
        </p:spPr>
      </p:pic>
      <p:sp>
        <p:nvSpPr>
          <p:cNvPr id="16" name="도형 5"/>
          <p:cNvSpPr>
            <a:spLocks/>
          </p:cNvSpPr>
          <p:nvPr/>
        </p:nvSpPr>
        <p:spPr>
          <a:xfrm>
            <a:off x="4700905" y="5193665"/>
            <a:ext cx="396875" cy="31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날짜,흑점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종류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2689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3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20" y="1392555"/>
            <a:ext cx="6990080" cy="1036955"/>
          </a:xfrm>
          <a:prstGeom prst="rect">
            <a:avLst/>
          </a:prstGeom>
          <a:noFill/>
        </p:spPr>
      </p:pic>
      <p:pic>
        <p:nvPicPr>
          <p:cNvPr id="12" name="그림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405" y="2854960"/>
            <a:ext cx="5431790" cy="3919855"/>
          </a:xfrm>
          <a:prstGeom prst="rect">
            <a:avLst/>
          </a:prstGeom>
          <a:noFill/>
        </p:spPr>
      </p:pic>
      <p:sp>
        <p:nvSpPr>
          <p:cNvPr id="13" name="도형 38"/>
          <p:cNvSpPr>
            <a:spLocks/>
          </p:cNvSpPr>
          <p:nvPr/>
        </p:nvSpPr>
        <p:spPr>
          <a:xfrm>
            <a:off x="3433445" y="2516505"/>
            <a:ext cx="2787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4290" y="1304925"/>
            <a:ext cx="3226435" cy="1818005"/>
          </a:xfrm>
          <a:prstGeom prst="rect">
            <a:avLst/>
          </a:prstGeom>
          <a:noFill/>
        </p:spPr>
      </p:pic>
      <p:pic>
        <p:nvPicPr>
          <p:cNvPr id="15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365" y="3658235"/>
            <a:ext cx="3980180" cy="3131820"/>
          </a:xfrm>
          <a:prstGeom prst="rect">
            <a:avLst/>
          </a:prstGeom>
          <a:noFill/>
        </p:spPr>
      </p:pic>
      <p:sp>
        <p:nvSpPr>
          <p:cNvPr id="16" name="도형 8"/>
          <p:cNvSpPr>
            <a:spLocks/>
          </p:cNvSpPr>
          <p:nvPr/>
        </p:nvSpPr>
        <p:spPr>
          <a:xfrm>
            <a:off x="9196070" y="3194050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11</a:t>
            </a:fld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분석-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흑점 분류 기준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449830"/>
            <a:ext cx="10734675" cy="46355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</a:t>
            </a:r>
            <a:r>
              <a:rPr lang="ko-KR" sz="30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                                                                                </a:t>
            </a:r>
            <a:endParaRPr lang="ko-KR" altLang="en-US" sz="30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630545" y="2499360"/>
            <a:ext cx="278130" cy="27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4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25" y="1807845"/>
            <a:ext cx="3573780" cy="3816350"/>
          </a:xfrm>
          <a:prstGeom prst="rect">
            <a:avLst/>
          </a:prstGeom>
          <a:noFill/>
        </p:spPr>
      </p:pic>
      <p:pic>
        <p:nvPicPr>
          <p:cNvPr id="16" name="그림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225" y="1825625"/>
            <a:ext cx="3321050" cy="3797300"/>
          </a:xfrm>
          <a:prstGeom prst="rect">
            <a:avLst/>
          </a:prstGeom>
          <a:noFill/>
        </p:spPr>
      </p:pic>
      <p:pic>
        <p:nvPicPr>
          <p:cNvPr id="17" name="그림 4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1824990"/>
            <a:ext cx="3721735" cy="3799205"/>
          </a:xfrm>
          <a:prstGeom prst="rect">
            <a:avLst/>
          </a:prstGeom>
          <a:noFill/>
        </p:spPr>
      </p:pic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12</a:t>
            </a:fld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8775" cy="137414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종류 데이터 시각화-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b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활용(1)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459230" y="24587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15" name="그림 4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570" y="1513840"/>
            <a:ext cx="7310120" cy="4618990"/>
          </a:xfrm>
          <a:prstGeom prst="rect">
            <a:avLst/>
          </a:prstGeom>
          <a:noFill/>
        </p:spPr>
      </p:pic>
      <p:pic>
        <p:nvPicPr>
          <p:cNvPr id="16" name="그림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" y="1781810"/>
            <a:ext cx="3503930" cy="3944620"/>
          </a:xfrm>
          <a:prstGeom prst="rect">
            <a:avLst/>
          </a:prstGeom>
          <a:noFill/>
        </p:spPr>
      </p:pic>
      <p:sp>
        <p:nvSpPr>
          <p:cNvPr id="17" name="도형 45"/>
          <p:cNvSpPr>
            <a:spLocks/>
          </p:cNvSpPr>
          <p:nvPr/>
        </p:nvSpPr>
        <p:spPr>
          <a:xfrm>
            <a:off x="4134485" y="3390265"/>
            <a:ext cx="519430" cy="374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19" y="1268628"/>
            <a:ext cx="7889395" cy="5589372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자기장 종류 데이터 시각화-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활용(2)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4209"/>
            <a:ext cx="3368040" cy="2743200"/>
          </a:xfrm>
          <a:prstGeom prst="rect">
            <a:avLst/>
          </a:prstGeom>
          <a:noFill/>
        </p:spPr>
      </p:pic>
      <p:pic>
        <p:nvPicPr>
          <p:cNvPr id="11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9" y="1384542"/>
            <a:ext cx="4141470" cy="230124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20280000">
            <a:off x="3595188" y="5072928"/>
            <a:ext cx="468342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75" y="1374140"/>
            <a:ext cx="5144135" cy="134366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</a:t>
            </a:r>
            <a:r>
              <a:rPr lang="ko-KR" sz="3500" dirty="0" err="1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위도별</a:t>
            </a: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흑점 데이터 </a:t>
            </a:r>
            <a:r>
              <a:rPr lang="ko-KR" sz="3500" dirty="0" err="1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0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9530" cy="49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2120900"/>
            <a:ext cx="10735310" cy="39566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1310" cy="3924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55" y="2717800"/>
            <a:ext cx="3783330" cy="422275"/>
          </a:xfrm>
          <a:prstGeom prst="rect">
            <a:avLst/>
          </a:prstGeom>
          <a:noFill/>
        </p:spPr>
      </p:pic>
      <p:pic>
        <p:nvPicPr>
          <p:cNvPr id="9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85" y="3244215"/>
            <a:ext cx="4653915" cy="548640"/>
          </a:xfrm>
          <a:prstGeom prst="rect">
            <a:avLst/>
          </a:prstGeom>
          <a:noFill/>
        </p:spPr>
      </p:pic>
      <p:pic>
        <p:nvPicPr>
          <p:cNvPr id="10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096385"/>
            <a:ext cx="8054340" cy="2748915"/>
          </a:xfrm>
          <a:prstGeom prst="rect">
            <a:avLst/>
          </a:prstGeom>
          <a:noFill/>
        </p:spPr>
      </p:pic>
      <p:sp>
        <p:nvSpPr>
          <p:cNvPr id="11" name="도형 6"/>
          <p:cNvSpPr>
            <a:spLocks/>
          </p:cNvSpPr>
          <p:nvPr/>
        </p:nvSpPr>
        <p:spPr>
          <a:xfrm rot="5400000">
            <a:off x="5562600" y="3917315"/>
            <a:ext cx="345440" cy="415290"/>
          </a:xfrm>
          <a:prstGeom prst="rightArrow">
            <a:avLst>
              <a:gd name="adj1" fmla="val 50000"/>
              <a:gd name="adj2" fmla="val 457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" y="1504315"/>
            <a:ext cx="7976870" cy="400558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</a:t>
            </a:r>
            <a:r>
              <a:rPr lang="ko-KR" sz="3500" dirty="0" err="1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위도별</a:t>
            </a: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흑점 데이터 시각화-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활용(3)</a:t>
            </a:r>
            <a:endParaRPr lang="ko-KR" altLang="en-US" dirty="0"/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80" y="2183765"/>
            <a:ext cx="4514850" cy="2184400"/>
          </a:xfrm>
          <a:prstGeom prst="rect">
            <a:avLst/>
          </a:prstGeom>
          <a:noFill/>
        </p:spPr>
      </p:pic>
      <p:sp>
        <p:nvSpPr>
          <p:cNvPr id="5" name="Title 8"/>
          <p:cNvSpPr txBox="1">
            <a:spLocks/>
          </p:cNvSpPr>
          <p:nvPr/>
        </p:nvSpPr>
        <p:spPr>
          <a:xfrm>
            <a:off x="797560" y="544449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데이터가 1년치이므로 나비모양 위도별 그래프는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확인할 수 없었다.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텍스트 상자 2"/>
          <p:cNvSpPr txBox="1">
            <a:spLocks/>
          </p:cNvSpPr>
          <p:nvPr/>
        </p:nvSpPr>
        <p:spPr>
          <a:xfrm>
            <a:off x="34290" y="371030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남반구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8" name="텍스트 상자 6"/>
          <p:cNvSpPr txBox="1">
            <a:spLocks/>
          </p:cNvSpPr>
          <p:nvPr/>
        </p:nvSpPr>
        <p:spPr>
          <a:xfrm>
            <a:off x="45720" y="2441575"/>
            <a:ext cx="182245" cy="8312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62500" lnSpcReduction="2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북반구</a:t>
            </a:r>
            <a:endParaRPr lang="ko-KR" altLang="en-US" sz="300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도형 5"/>
          <p:cNvSpPr>
            <a:spLocks/>
          </p:cNvSpPr>
          <p:nvPr/>
        </p:nvSpPr>
        <p:spPr>
          <a:xfrm rot="1080000">
            <a:off x="7771765" y="4384675"/>
            <a:ext cx="328295" cy="250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208010" y="4584065"/>
            <a:ext cx="2966720" cy="10121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10000"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남반구에서 흑점이 많이 관측됨</a:t>
            </a:r>
            <a:endParaRPr lang="ko-KR" altLang="en-US" sz="3000">
              <a:solidFill>
                <a:schemeClr val="accent3">
                  <a:lumMod val="20000"/>
                  <a:lumOff val="8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12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19410" cy="13747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일별 흑점</a:t>
            </a:r>
            <a:r>
              <a:rPr lang="ko-KR" altLang="en-US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개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수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1061085" y="232029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-1956435" y="2920365"/>
            <a:ext cx="10624185" cy="1781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55" y="1574165"/>
            <a:ext cx="10850245" cy="1463040"/>
          </a:xfrm>
          <a:prstGeom prst="rect">
            <a:avLst/>
          </a:prstGeom>
          <a:noFill/>
        </p:spPr>
      </p:pic>
      <p:pic>
        <p:nvPicPr>
          <p:cNvPr id="9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140" y="3476625"/>
            <a:ext cx="3157855" cy="3197860"/>
          </a:xfrm>
          <a:prstGeom prst="rect">
            <a:avLst/>
          </a:prstGeom>
          <a:noFill/>
        </p:spPr>
      </p:pic>
      <p:sp>
        <p:nvSpPr>
          <p:cNvPr id="10" name="도형 8"/>
          <p:cNvSpPr>
            <a:spLocks/>
          </p:cNvSpPr>
          <p:nvPr/>
        </p:nvSpPr>
        <p:spPr>
          <a:xfrm>
            <a:off x="6097270" y="3147695"/>
            <a:ext cx="27940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17</a:t>
            </a:fld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</a:t>
            </a:r>
            <a:r>
              <a:rPr lang="ko-KR" altLang="en-US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개</a:t>
            </a: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수 시각화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seaborn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b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</a:b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활용(4)</a:t>
            </a:r>
            <a:endParaRPr lang="ko-KR" altLang="en-US" sz="30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835785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50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450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90905" y="5128895"/>
            <a:ext cx="10441940" cy="17360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800" dirty="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1년치 흑점 </a:t>
            </a:r>
            <a:r>
              <a:rPr lang="ko-KR" altLang="en-US" sz="2800" dirty="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개</a:t>
            </a:r>
            <a:r>
              <a:rPr lang="ko-KR" sz="2800" dirty="0">
                <a:solidFill>
                  <a:schemeClr val="accent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수를 시각화한 결과 흑점의 주기성을 확인할 수 없었다</a:t>
            </a:r>
            <a:r>
              <a:rPr lang="ko-KR" sz="2800" dirty="0">
                <a:solidFill>
                  <a:schemeClr val="accent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2800" dirty="0">
              <a:solidFill>
                <a:schemeClr val="accent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5" y="1504950"/>
            <a:ext cx="5545455" cy="3867150"/>
          </a:xfrm>
          <a:prstGeom prst="rect">
            <a:avLst/>
          </a:prstGeom>
          <a:noFill/>
        </p:spPr>
      </p:pic>
      <p:pic>
        <p:nvPicPr>
          <p:cNvPr id="9" name="그림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7270" y="1504315"/>
            <a:ext cx="5415915" cy="3884295"/>
          </a:xfrm>
          <a:prstGeom prst="rect">
            <a:avLst/>
          </a:prstGeom>
          <a:noFill/>
        </p:spPr>
      </p:pic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18</a:t>
            </a:fld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7401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데이터(1818.1.1~2021.7.31)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불러오기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693545"/>
            <a:ext cx="6206490" cy="4548505"/>
          </a:xfrm>
          <a:prstGeom prst="rect">
            <a:avLst/>
          </a:prstGeom>
          <a:noFill/>
        </p:spPr>
      </p:pic>
      <p:pic>
        <p:nvPicPr>
          <p:cNvPr id="5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1695450"/>
            <a:ext cx="3555365" cy="4558665"/>
          </a:xfrm>
          <a:prstGeom prst="rect">
            <a:avLst/>
          </a:prstGeom>
          <a:noFill/>
        </p:spPr>
      </p:pic>
      <p:sp>
        <p:nvSpPr>
          <p:cNvPr id="6" name="도형 22"/>
          <p:cNvSpPr>
            <a:spLocks/>
          </p:cNvSpPr>
          <p:nvPr/>
        </p:nvSpPr>
        <p:spPr>
          <a:xfrm>
            <a:off x="7371080" y="381571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19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3323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04520" y="345440"/>
            <a:ext cx="2466340" cy="1017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sz="6000">
                <a:latin typeface="배달의민족 을지로체 TTF" charset="0"/>
                <a:ea typeface="배달의민족 을지로체 TTF" charset="0"/>
              </a:rPr>
              <a:t> INDEX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396865" y="614045"/>
            <a:ext cx="6998970" cy="62204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-서론과 이론적 배경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1.</a:t>
            </a:r>
            <a:r>
              <a:rPr lang="ko-KR" altLang="en-US" sz="1800" b="1">
                <a:latin typeface="+mn-lt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주제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목적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개발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환경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방법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3.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프로젝트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기간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출처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4.이론적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배경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빅데이터 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5.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2020년도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6.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1818-2021년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일별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latinLnBrk="0"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7.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1749-2021년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월별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8.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1700-2020년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흑점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년도별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데이터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</a:p>
          <a:p>
            <a:pPr marL="228600" indent="-228600" algn="l" defTabSz="914400" rtl="0" eaLnBrk="1" latinLnBrk="0" hangingPunct="1">
              <a:spcBef>
                <a:spcPct val="20000"/>
              </a:spcBef>
              <a:buFontTx/>
              <a:buNone/>
            </a:pPr>
            <a:endParaRPr lang="ko-KR" altLang="en-US" sz="1800" b="1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배달의민족 을지로체 TTF" charset="0"/>
                <a:ea typeface="배달의민족 을지로체 TTF" charset="0"/>
              </a:rPr>
              <a:t>- 결론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9.딥러닝(LSTM)을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통한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흑점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갯수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예측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10.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시각화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분석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및</a:t>
            </a:r>
            <a:r>
              <a:rPr lang="ko-KR" altLang="en-US" sz="1800" b="1">
                <a:latin typeface="Calibri" charset="0"/>
                <a:ea typeface="Calibri" charset="0"/>
                <a:cs typeface="+mn-cs"/>
              </a:rPr>
              <a:t> </a:t>
            </a:r>
            <a:r>
              <a:rPr lang="ko-KR" altLang="en-US" sz="1800" b="1">
                <a:latin typeface="Calibri" charset="0"/>
                <a:ea typeface="맑은 고딕" charset="0"/>
                <a:cs typeface="+mn-cs"/>
              </a:rPr>
              <a:t>결론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Calibri" charset="0"/>
              <a:ea typeface="맑은 고딕" charset="0"/>
              <a:cs typeface="+mn-cs"/>
            </a:endParaRPr>
          </a:p>
          <a:p>
            <a:pPr marL="228600" indent="-228600" latinLnBrk="0">
              <a:buFontTx/>
              <a:buNone/>
            </a:pPr>
            <a:endParaRPr lang="ko-KR" altLang="en-US" sz="2300">
              <a:latin typeface="Calibri" charset="0"/>
              <a:ea typeface="맑은 고딕" charset="0"/>
              <a:cs typeface="+mn-cs"/>
            </a:endParaRPr>
          </a:p>
        </p:txBody>
      </p:sp>
      <p:sp>
        <p:nvSpPr>
          <p:cNvPr id="5" name="Content Placeholder 712"/>
          <p:cNvSpPr txBox="1">
            <a:spLocks noGrp="1"/>
          </p:cNvSpPr>
          <p:nvPr>
            <p:ph idx="2"/>
          </p:nvPr>
        </p:nvSpPr>
        <p:spPr>
          <a:xfrm>
            <a:off x="5751830" y="5544185"/>
            <a:ext cx="5812155" cy="1289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lvl="2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0" lvl="3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0" lvl="4" indent="0" latinLnBrk="0">
              <a:buFontTx/>
              <a:buNone/>
              <a:defRPr lang="en-GB" alt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3000">
                <a:latin typeface="배달의민족 을지로체 TTF" charset="0"/>
                <a:ea typeface="배달의민족 을지로체 TTF" charset="0"/>
              </a:rPr>
              <a:t>                                      </a:t>
            </a:r>
            <a:r>
              <a:rPr lang="ko-KR" altLang="en-US" sz="2800">
                <a:latin typeface="Calibri" charset="0"/>
                <a:ea typeface="맑은 고딕" charset="0"/>
                <a:cs typeface="+mn-cs"/>
              </a:rPr>
              <a:t>							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처리(1)-</a:t>
            </a:r>
            <a:r>
              <a:rPr lang="en-US" alt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split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함수 및 </a:t>
            </a:r>
            <a:r>
              <a:rPr lang="ko-KR" altLang="en-US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열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추가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0" y="1772920"/>
            <a:ext cx="3714750" cy="4039870"/>
          </a:xfrm>
          <a:prstGeom prst="rect">
            <a:avLst/>
          </a:prstGeom>
          <a:noFill/>
        </p:spPr>
      </p:pic>
      <p:pic>
        <p:nvPicPr>
          <p:cNvPr id="5" name="그림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245" y="1504315"/>
            <a:ext cx="7524750" cy="4982845"/>
          </a:xfrm>
          <a:prstGeom prst="rect">
            <a:avLst/>
          </a:prstGeom>
          <a:noFill/>
        </p:spPr>
      </p:pic>
      <p:sp>
        <p:nvSpPr>
          <p:cNvPr id="6" name="도형 23"/>
          <p:cNvSpPr>
            <a:spLocks/>
          </p:cNvSpPr>
          <p:nvPr/>
        </p:nvSpPr>
        <p:spPr>
          <a:xfrm>
            <a:off x="4161790" y="3642995"/>
            <a:ext cx="354330" cy="302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처리(2)-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형변환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" y="1694815"/>
            <a:ext cx="5459095" cy="4256405"/>
          </a:xfrm>
          <a:prstGeom prst="rect">
            <a:avLst/>
          </a:prstGeom>
          <a:noFill/>
        </p:spPr>
      </p:pic>
      <p:pic>
        <p:nvPicPr>
          <p:cNvPr id="5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155" y="1936750"/>
            <a:ext cx="5173345" cy="4109720"/>
          </a:xfrm>
          <a:prstGeom prst="rect">
            <a:avLst/>
          </a:prstGeom>
          <a:noFill/>
        </p:spPr>
      </p:pic>
      <p:sp>
        <p:nvSpPr>
          <p:cNvPr id="6" name="도형 24"/>
          <p:cNvSpPr>
            <a:spLocks/>
          </p:cNvSpPr>
          <p:nvPr/>
        </p:nvSpPr>
        <p:spPr>
          <a:xfrm>
            <a:off x="6151245" y="350456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21</a:t>
            </a:fld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날짜 처리(3)-행과 열 제거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10" y="1496695"/>
            <a:ext cx="5469890" cy="5024120"/>
          </a:xfrm>
          <a:prstGeom prst="rect">
            <a:avLst/>
          </a:prstGeom>
          <a:noFill/>
        </p:spPr>
      </p:pic>
      <p:pic>
        <p:nvPicPr>
          <p:cNvPr id="5" name="그림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440" y="1435735"/>
            <a:ext cx="2544445" cy="2042795"/>
          </a:xfrm>
          <a:prstGeom prst="rect">
            <a:avLst/>
          </a:prstGeom>
          <a:noFill/>
        </p:spPr>
      </p:pic>
      <p:pic>
        <p:nvPicPr>
          <p:cNvPr id="6" name="그림 1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855" y="3684270"/>
            <a:ext cx="4265295" cy="295021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22</a:t>
            </a:fld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인덱스 처리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170" y="1556385"/>
            <a:ext cx="3140075" cy="5027295"/>
          </a:xfrm>
          <a:prstGeom prst="rect">
            <a:avLst/>
          </a:prstGeom>
          <a:noFill/>
        </p:spPr>
      </p:pic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23</a:t>
            </a:fld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775" cy="1329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활용(1)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083435"/>
            <a:ext cx="10509250" cy="4655185"/>
          </a:xfrm>
          <a:prstGeom prst="rect">
            <a:avLst/>
          </a:prstGeom>
          <a:noFill/>
        </p:spPr>
      </p:pic>
      <p:pic>
        <p:nvPicPr>
          <p:cNvPr id="7" name="그림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010" y="1481455"/>
            <a:ext cx="5107305" cy="819785"/>
          </a:xfrm>
          <a:prstGeom prst="rect">
            <a:avLst/>
          </a:prstGeom>
          <a:noFill/>
        </p:spPr>
      </p:pic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24</a:t>
            </a:fld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6.흑점 일별 데이터 시각화-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활용(2)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4" name="그림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55" y="1452880"/>
            <a:ext cx="4554855" cy="728345"/>
          </a:xfrm>
          <a:prstGeom prst="rect">
            <a:avLst/>
          </a:prstGeom>
          <a:noFill/>
        </p:spPr>
      </p:pic>
      <p:pic>
        <p:nvPicPr>
          <p:cNvPr id="5" name="그림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70" y="2101850"/>
            <a:ext cx="10491470" cy="47409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5" name="그림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" y="1254125"/>
            <a:ext cx="6254115" cy="538861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7.6번과 비슷한 방법으로 1700~2020년도 월별 흑점 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데이터 시각화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6" name="그림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735" y="1608455"/>
            <a:ext cx="5873750" cy="5052060"/>
          </a:xfrm>
          <a:prstGeom prst="rect">
            <a:avLst/>
          </a:prstGeom>
          <a:noFill/>
        </p:spPr>
      </p:pic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endParaRPr lang="ko-KR" altLang="en-US"/>
          </a:p>
        </p:txBody>
      </p:sp>
      <p:pic>
        <p:nvPicPr>
          <p:cNvPr id="4" name="그림 3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" y="1375410"/>
            <a:ext cx="5760720" cy="5130165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045" cy="13303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8.6번과 비슷한 방법으로 1749~2021년도 </a:t>
            </a:r>
            <a:r>
              <a:rPr lang="ko-KR" sz="35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년도별</a:t>
            </a: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흑점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데이터 시각화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230" y="1643380"/>
            <a:ext cx="6409690" cy="476631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27</a:t>
            </a:fld>
            <a:endParaRPr lang="ko-KR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2110" y="1730375"/>
            <a:ext cx="8631555" cy="4117340"/>
          </a:xfrm>
          <a:prstGeom prst="rect">
            <a:avLst/>
          </a:prstGeom>
          <a:noFill/>
        </p:spPr>
      </p:pic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46075"/>
            <a:ext cx="10520680" cy="8566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9.딥러닝(LSTM)을 통한 1960년대 이후</a:t>
            </a:r>
            <a:b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</a:b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</a:t>
            </a:r>
            <a:r>
              <a:rPr lang="ko-KR" sz="3000" dirty="0" err="1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예측</a:t>
            </a:r>
            <a:endParaRPr lang="ko-KR" altLang="en-US" sz="30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10"/>
          <p:cNvSpPr txBox="1">
            <a:spLocks/>
          </p:cNvSpPr>
          <p:nvPr/>
        </p:nvSpPr>
        <p:spPr>
          <a:xfrm>
            <a:off x="780415" y="5621655"/>
            <a:ext cx="10520680" cy="14363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</a:t>
            </a:r>
            <a:r>
              <a:rPr lang="ko-KR" altLang="en-US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개</a:t>
            </a: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수를 정확히 예측할 수는 없었지만 흑점의 주기성을</a:t>
            </a:r>
            <a:endParaRPr lang="ko-KR" altLang="en-US" sz="3000" dirty="0">
              <a:latin typeface="배달의민족 도현" charset="0"/>
              <a:ea typeface="배달의민족 도현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3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관측 할 수 있었다.</a:t>
            </a:r>
            <a:endParaRPr lang="ko-KR" altLang="en-US" sz="3000" dirty="0">
              <a:latin typeface="배달의민족 도현" charset="0"/>
              <a:ea typeface="배달의민족 도현" charset="0"/>
            </a:endParaRPr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35" y="1245235"/>
            <a:ext cx="2615565" cy="96964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28</a:t>
            </a:fld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9410" cy="13296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10.시각화 분석 및 결론</a:t>
            </a:r>
            <a:endParaRPr lang="ko-KR" altLang="en-US" sz="3500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Title 39"/>
          <p:cNvSpPr txBox="1">
            <a:spLocks/>
          </p:cNvSpPr>
          <p:nvPr/>
        </p:nvSpPr>
        <p:spPr>
          <a:xfrm>
            <a:off x="918845" y="1950085"/>
            <a:ext cx="1051877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25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1.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데이터가 많으면 많을수록 </a:t>
            </a:r>
            <a:r>
              <a:rPr lang="ko-KR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scatterplot에</a:t>
            </a:r>
            <a:r>
              <a:rPr lang="ko-KR" altLang="en-US" sz="35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서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보이지 않는 주기성을 년도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월</a:t>
            </a:r>
            <a:r>
              <a:rPr lang="en-US" alt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일로 갈수록 더 뚜렷하게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5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생기는 걸 알 수 있었다.</a:t>
            </a:r>
            <a:endParaRPr lang="ko-KR" altLang="en-US" sz="35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5" name="Title 40"/>
          <p:cNvSpPr txBox="1">
            <a:spLocks/>
          </p:cNvSpPr>
          <p:nvPr/>
        </p:nvSpPr>
        <p:spPr>
          <a:xfrm>
            <a:off x="918845" y="3550285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>
              <a:solidFill>
                <a:srgbClr val="FCCC00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6" name="Title 41"/>
          <p:cNvSpPr txBox="1">
            <a:spLocks/>
          </p:cNvSpPr>
          <p:nvPr/>
        </p:nvSpPr>
        <p:spPr>
          <a:xfrm>
            <a:off x="903605" y="3394075"/>
            <a:ext cx="10534015" cy="14439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2.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극대기와 극대기의 간격과 극소기와 극소기의 간격이 거의 등간격임을 확인할 수 있었다.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7" name="Title 41"/>
          <p:cNvSpPr txBox="1">
            <a:spLocks/>
          </p:cNvSpPr>
          <p:nvPr/>
        </p:nvSpPr>
        <p:spPr>
          <a:xfrm>
            <a:off x="903605" y="4728845"/>
            <a:ext cx="10534015" cy="13722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3.LSTM 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순환신경망 알고리즘을 통해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</a:t>
            </a:r>
            <a:r>
              <a:rPr lang="ko-KR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앞으로의 흑점을 예측할 수 있었다</a:t>
            </a:r>
            <a:r>
              <a:rPr lang="en-US" altLang="ko-KR" sz="3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29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85115" y="44323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  </a:t>
            </a:r>
            <a:r>
              <a:rPr lang="en-US" alt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1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.주제 및 목적</a:t>
            </a:r>
            <a:r>
              <a:rPr lang="ko-KR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 </a:t>
            </a:r>
            <a:endParaRPr lang="ko-KR" altLang="en-US" dirty="0">
              <a:solidFill>
                <a:schemeClr val="accent6"/>
              </a:solidFill>
              <a:latin typeface="배달의민족 도현" charset="0"/>
              <a:ea typeface="배달의민족 도현" charset="0"/>
            </a:endParaRP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20045" cy="43561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 lnSpcReduction="10000"/>
          </a:bodyPr>
          <a:lstStyle/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자료 데이터를 시각화를 통해 흑점 </a:t>
            </a:r>
            <a:r>
              <a:rPr lang="ko-KR" sz="3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</a:t>
            </a:r>
            <a:r>
              <a:rPr lang="ko-K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11년 주기가 반복됨을 확인한다.</a:t>
            </a:r>
            <a:endParaRPr lang="ko-KR" altLang="en-US" sz="30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년도별,월별,일별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데이터를  분석하여 데이터 </a:t>
            </a:r>
            <a:r>
              <a:rPr 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흑점갯수</a:t>
            </a:r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주기성을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/>
            <a:r>
              <a:rPr 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확인한다.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5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흑점 관측 일별 데이터를  분석하여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자기장,흑점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종류별 빈도수 및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위도별</a:t>
            </a:r>
            <a:endParaRPr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latinLnBrk="0">
              <a:buClr>
                <a:srgbClr val="404040"/>
              </a:buClr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분포를 확인한다.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딥러닝(LSTM)을 통해 흑점 </a:t>
            </a:r>
            <a:r>
              <a:rPr lang="ko-KR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갯수를</a:t>
            </a:r>
            <a:r>
              <a:rPr 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예측해보고 현재 그래프와 비교한다.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404040"/>
              </a:buClr>
              <a:buFont typeface="맑은 고딕"/>
              <a:buChar char="•"/>
            </a:pPr>
            <a:endParaRPr lang="ko-KR" altLang="en-US" dirty="0"/>
          </a:p>
        </p:txBody>
      </p:sp>
      <p:sp>
        <p:nvSpPr>
          <p:cNvPr id="4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3</a:t>
            </a:fld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-개발 환경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OS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환경:windows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10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Launguage:python</a:t>
            </a:r>
            <a:r>
              <a:rPr lang="en-US" alt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,R.4.1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IDE:Anaconda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jupyter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notebook</a:t>
            </a:r>
            <a:r>
              <a:rPr lang="en-US" alt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,R Studio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방법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Seaborn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패키지를 이용하여 데이터 시각화 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Tensorflow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패키지를 이용하여  데이터 예측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2 .개발 환경 및 프로젝트 방법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814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/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-프로젝트 기간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2021.08.23~2021.08.27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-2020년 흑점 일별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</a:t>
            </a:r>
            <a:r>
              <a:rPr lang="ko-KR" altLang="en-US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공공데이터포털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&gt;https://www.data.go.kr/data/15050504/fileData.do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-1700~2021년 흑점 데이터 출처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&lt;</a:t>
            </a:r>
            <a:r>
              <a:rPr lang="ko-KR" altLang="en-US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silso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&gt;https://wwwbis.sidc.be/silso/datafiles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228600" indent="-228600" latinLnBrk="0">
              <a:buFontTx/>
              <a:buNone/>
            </a:pPr>
            <a:endParaRPr lang="ko-KR" altLang="en-US" sz="2800" dirty="0">
              <a:latin typeface="Calibri" charset="0"/>
              <a:ea typeface="Calibri" charset="0"/>
              <a:cs typeface="+mn-cs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87375" y="31369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3.프로젝트 기간 및 출처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8B1CCD-0027-4A3C-82E3-0AF9DECA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7" y="1825625"/>
            <a:ext cx="7421848" cy="23344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904356-8765-45F5-AC8E-F3B11DEF9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97" y="1825625"/>
            <a:ext cx="573404" cy="353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sz="30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흑점이란?</a:t>
            </a:r>
            <a:endParaRPr lang="ko-KR" altLang="en-US"/>
          </a:p>
        </p:txBody>
      </p:sp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04800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836930" y="1645920"/>
            <a:ext cx="10734040" cy="39554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표면에서 강한 자기 활동(자기장 폭발)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으로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인해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대류 활동이 방해를 받아 주변보다 온도가 낮고  검게 보이는 영역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887855" y="2590165"/>
            <a:ext cx="319405" cy="3905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45" y="3961130"/>
            <a:ext cx="4535170" cy="2495550"/>
          </a:xfrm>
          <a:prstGeom prst="rect">
            <a:avLst/>
          </a:prstGeom>
          <a:noFill/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표면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온도:약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6000k                          </a:t>
            </a:r>
            <a:r>
              <a:rPr lang="ko-KR" altLang="en-US" sz="2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highlight>
                  <a:srgbClr val="000080"/>
                </a:highlight>
                <a:latin typeface="배달의민족 도현" charset="0"/>
                <a:ea typeface="배달의민족 도현" charset="0"/>
              </a:rPr>
              <a:t>반암부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</a:t>
            </a: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 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온도:약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3000~4500k</a:t>
            </a:r>
            <a:r>
              <a:rPr lang="ko-KR" sz="36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                          </a:t>
            </a:r>
            <a:r>
              <a:rPr lang="ko-KR" sz="2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rgbClr val="FCCC00"/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highlight>
                  <a:srgbClr val="000080"/>
                </a:highlight>
                <a:latin typeface="배달의민족 도현" charset="0"/>
                <a:ea typeface="배달의민족 도현" charset="0"/>
              </a:rPr>
              <a:t>암부</a:t>
            </a:r>
            <a:endParaRPr lang="ko-KR" altLang="en-US" sz="2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rgbClr val="FCCC00"/>
              </a:solidFill>
              <a:highlight>
                <a:srgbClr val="000080"/>
              </a:highlight>
              <a:latin typeface="배달의민족 도현" charset="0"/>
              <a:ea typeface="배달의민족 도현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8140" cy="13735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endParaRPr lang="ko-KR" altLang="en-US" sz="4400" dirty="0">
              <a:solidFill>
                <a:schemeClr val="accent6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7625" cy="476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23290" y="1449705"/>
            <a:ext cx="10734675" cy="4427992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70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3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흑점의 특징 </a:t>
            </a:r>
            <a:endParaRPr lang="en-US" altLang="ko-KR" sz="43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5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-흑점 </a:t>
            </a:r>
            <a:r>
              <a:rPr lang="ko-KR" altLang="en-US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개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수는 11년 주기로 극대 극소를 갖는다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극대기:태양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활발한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극소기:태양</a:t>
            </a:r>
            <a:r>
              <a:rPr lang="ko-KR" sz="30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활동이 잠잠한 시기</a:t>
            </a:r>
            <a:endParaRPr lang="en-US" altLang="ko-KR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-태양 흑점 주위 자기장 폭발로 고에너지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입자 및 태양 대기의 가스층이 지구에 </a:t>
            </a:r>
            <a:endParaRPr lang="en-US" altLang="ko-KR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200" dirty="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도달해서 </a:t>
            </a:r>
            <a:r>
              <a:rPr lang="ko-KR" altLang="en-US" sz="3200" dirty="0" err="1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델린저</a:t>
            </a:r>
            <a:r>
              <a:rPr lang="ko-KR" altLang="en-US" sz="3200" dirty="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charset="0"/>
                <a:ea typeface="배달의민족 도현" charset="0"/>
              </a:rPr>
              <a:t> 현상을 일으킨다.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55675" y="5338445"/>
            <a:ext cx="6127115" cy="152717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535" y="3061970"/>
            <a:ext cx="4845050" cy="3382010"/>
          </a:xfrm>
          <a:prstGeom prst="rect">
            <a:avLst/>
          </a:prstGeom>
          <a:noFill/>
        </p:spPr>
      </p:pic>
      <p:sp>
        <p:nvSpPr>
          <p:cNvPr id="10" name="도형 10"/>
          <p:cNvSpPr>
            <a:spLocks/>
          </p:cNvSpPr>
          <p:nvPr/>
        </p:nvSpPr>
        <p:spPr>
          <a:xfrm>
            <a:off x="8034655" y="6028055"/>
            <a:ext cx="382270" cy="313055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8977630" y="3943985"/>
            <a:ext cx="415925" cy="32893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9660890" y="3978275"/>
            <a:ext cx="459740" cy="29464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800">
                <a:latin typeface="배달의민족 한나체 Pro" charset="0"/>
                <a:ea typeface="배달의민족 한나체 Pro" charset="0"/>
              </a:rPr>
              <a:t>극대</a:t>
            </a:r>
            <a:endParaRPr lang="ko-KR" altLang="en-US" sz="8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5" name="도형 18"/>
          <p:cNvSpPr>
            <a:spLocks/>
          </p:cNvSpPr>
          <p:nvPr/>
        </p:nvSpPr>
        <p:spPr>
          <a:xfrm>
            <a:off x="8726805" y="6015990"/>
            <a:ext cx="390525" cy="325120"/>
          </a:xfrm>
          <a:prstGeom prst="ellipse">
            <a:avLst/>
          </a:prstGeom>
          <a:ln w="12700" cap="flat" cmpd="sng">
            <a:solidFill>
              <a:schemeClr val="bg1">
                <a:alpha val="100000"/>
              </a:schemeClr>
            </a:solidFill>
            <a:prstDash val="solid"/>
          </a:ln>
          <a:effectLst>
            <a:glow rad="63500">
              <a:schemeClr val="accent2">
                <a:alpha val="4003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배달의민족 한나체 Pro" charset="0"/>
                <a:ea typeface="배달의민족 한나체 Pro" charset="0"/>
              </a:rPr>
              <a:t>극소</a:t>
            </a:r>
            <a:endParaRPr lang="ko-KR" altLang="en-US" sz="1000">
              <a:latin typeface="배달의민족 한나체 Pro" charset="0"/>
              <a:ea typeface="배달의민족 한나체 Pro" charset="0"/>
            </a:endParaRPr>
          </a:p>
        </p:txBody>
      </p:sp>
      <p:sp>
        <p:nvSpPr>
          <p:cNvPr id="16" name="도형 19"/>
          <p:cNvSpPr>
            <a:spLocks/>
          </p:cNvSpPr>
          <p:nvPr/>
        </p:nvSpPr>
        <p:spPr>
          <a:xfrm>
            <a:off x="8268335" y="5751195"/>
            <a:ext cx="598170" cy="234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20"/>
          <p:cNvSpPr txBox="1">
            <a:spLocks/>
          </p:cNvSpPr>
          <p:nvPr/>
        </p:nvSpPr>
        <p:spPr>
          <a:xfrm>
            <a:off x="8302625" y="5476240"/>
            <a:ext cx="520065" cy="31940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2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36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/>
                </a:solidFill>
                <a:latin typeface="배달의민족 도현" charset="0"/>
                <a:ea typeface="배달의민족 도현" charset="0"/>
              </a:rPr>
              <a:t>약11년</a:t>
            </a:r>
          </a:p>
        </p:txBody>
      </p:sp>
      <p:sp>
        <p:nvSpPr>
          <p:cNvPr id="18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75640" y="193675"/>
            <a:ext cx="10517505" cy="15379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4 .이론적 배경</a:t>
            </a:r>
            <a:r>
              <a:rPr lang="ko-KR" sz="4000" dirty="0">
                <a:solidFill>
                  <a:schemeClr val="accent1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4000" dirty="0" err="1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델린저</a:t>
            </a:r>
            <a:r>
              <a:rPr lang="ko-KR" sz="4000" dirty="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 현상</a:t>
            </a:r>
            <a:endParaRPr lang="ko-KR" altLang="en-US" sz="4400" dirty="0">
              <a:latin typeface="배달의민족 도현" charset="0"/>
              <a:ea typeface="배달의민족 도현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260" cy="482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flipV="1">
            <a:off x="812165" y="2889250"/>
            <a:ext cx="8745855" cy="12871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85000" lnSpcReduction="20000"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ㅇㅇㅇ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040" cy="391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726440" y="4004310"/>
            <a:ext cx="6160135" cy="22853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데이터는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ln w="9525" cap="flat" cmpd="sng">
                  <a:solidFill>
                    <a:schemeClr val="accent2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5400000" algn="t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 흑점 폭발 경보(우주 기상 데이터)에 있어서 근간이 되는 데이터</a:t>
            </a:r>
            <a:endParaRPr lang="ko-KR" altLang="en-US" sz="25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5" y="2918460"/>
            <a:ext cx="5105400" cy="3615690"/>
          </a:xfrm>
          <a:prstGeom prst="rect">
            <a:avLst/>
          </a:prstGeom>
          <a:noFill/>
        </p:spPr>
      </p:pic>
      <p:sp>
        <p:nvSpPr>
          <p:cNvPr id="9" name="Title 22"/>
          <p:cNvSpPr txBox="1">
            <a:spLocks/>
          </p:cNvSpPr>
          <p:nvPr/>
        </p:nvSpPr>
        <p:spPr>
          <a:xfrm>
            <a:off x="666115" y="1651000"/>
            <a:ext cx="10535285" cy="30549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태양의 표면인 흑점 주위에서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엄청난 폭발로 인해 생긴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막대한 에너지로 인해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25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배달의민족 도현" charset="0"/>
                <a:ea typeface="배달의민족 도현" charset="0"/>
              </a:rPr>
              <a:t>통신이 두절되는 현상</a:t>
            </a:r>
            <a:endParaRPr lang="ko-KR" altLang="en-US" sz="2500"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10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96265" y="313690"/>
            <a:ext cx="10520045" cy="13754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sz="35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5 .2020년도 흑점 일별 데이터 분석</a:t>
            </a:r>
            <a:r>
              <a:rPr lang="ko-KR" sz="4000" dirty="0">
                <a:solidFill>
                  <a:schemeClr val="accent6"/>
                </a:solidFill>
                <a:latin typeface="배달의민족 도현" charset="0"/>
                <a:ea typeface="배달의민족 도현" charset="0"/>
              </a:rPr>
              <a:t>-</a:t>
            </a:r>
            <a:r>
              <a:rPr lang="ko-KR" sz="3000" dirty="0">
                <a:solidFill>
                  <a:srgbClr val="FC66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데이터 불러오기</a:t>
            </a:r>
            <a:endParaRPr lang="ko-KR" altLang="en-US" sz="3500" dirty="0">
              <a:solidFill>
                <a:srgbClr val="FC6600"/>
              </a:solidFill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5098415" y="821690"/>
            <a:ext cx="48895" cy="488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594360" y="1757680"/>
            <a:ext cx="10734675" cy="39560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000">
              <a:ln w="9525" cap="flat" cmpd="sng">
                <a:solidFill>
                  <a:schemeClr val="tx2">
                    <a:alpha val="100000"/>
                  </a:schemeClr>
                </a:solidFill>
                <a:prstDash val="solid"/>
                <a:round/>
              </a:ln>
              <a:latin typeface="Calibri Light" charset="0"/>
              <a:ea typeface="맑은 고딕" charset="0"/>
              <a:cs typeface="+mj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sz="4400"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Calibri Light" charset="0"/>
                <a:ea typeface="맑은 고딕" charset="0"/>
                <a:cs typeface="+mj-cs"/>
              </a:rPr>
              <a:t> </a:t>
            </a:r>
            <a:endParaRPr lang="ko-KR" altLang="en-US" sz="440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2900045" y="2520950"/>
            <a:ext cx="320675" cy="391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23290" y="4399280"/>
            <a:ext cx="10624820" cy="17818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ko-KR" altLang="en-US" sz="3600">
              <a:ln w="9525" cap="flat" cmpd="sng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  <a:solidFill>
                <a:schemeClr val="tx1"/>
              </a:solidFill>
              <a:latin typeface="배달의민족 도현" charset="0"/>
              <a:ea typeface="배달의민족 도현" charset="0"/>
            </a:endParaRPr>
          </a:p>
        </p:txBody>
      </p:sp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290" y="2222500"/>
            <a:ext cx="4342765" cy="3365500"/>
          </a:xfrm>
          <a:prstGeom prst="rect">
            <a:avLst/>
          </a:prstGeom>
          <a:noFill/>
        </p:spPr>
      </p:pic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10" y="2222500"/>
            <a:ext cx="6436995" cy="3313430"/>
          </a:xfrm>
          <a:prstGeom prst="rect">
            <a:avLst/>
          </a:prstGeom>
          <a:noFill/>
        </p:spPr>
      </p:pic>
      <p:sp>
        <p:nvSpPr>
          <p:cNvPr id="10" name="도형 21"/>
          <p:cNvSpPr>
            <a:spLocks/>
          </p:cNvSpPr>
          <p:nvPr/>
        </p:nvSpPr>
        <p:spPr>
          <a:xfrm>
            <a:off x="4949190" y="3375025"/>
            <a:ext cx="397510" cy="32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en-US"/>
              <a:t>9</a:t>
            </a:fld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pattern hexagon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hexagon" id="{8CFCB459-0B60-4952-B24D-6C3B5613B0D7}" vid="{83A94D6F-5424-4B5A-BF0A-776B1306961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Pages>29</Pages>
  <Words>801</Words>
  <Characters>0</Characters>
  <Application>Microsoft Office PowerPoint</Application>
  <DocSecurity>0</DocSecurity>
  <PresentationFormat>와이드스크린</PresentationFormat>
  <Lines>0</Lines>
  <Paragraphs>186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배달의민족 도현</vt:lpstr>
      <vt:lpstr>배달의민족 을지로체 TTF</vt:lpstr>
      <vt:lpstr>배달의민족 한나체 Pro</vt:lpstr>
      <vt:lpstr>Arial</vt:lpstr>
      <vt:lpstr>Calibri</vt:lpstr>
      <vt:lpstr>Calibri Light</vt:lpstr>
      <vt:lpstr>Office Theme</vt:lpstr>
      <vt:lpstr>theme pattern hexagon</vt:lpstr>
      <vt:lpstr>파이썬을 이용한 흑점 데이터 시각화 및 개수 예측</vt:lpstr>
      <vt:lpstr> INDEX</vt:lpstr>
      <vt:lpstr>  1 .주제 및 목적 </vt:lpstr>
      <vt:lpstr>2 .개발 환경 및 프로젝트 방법</vt:lpstr>
      <vt:lpstr>3.프로젝트 기간 및 출처</vt:lpstr>
      <vt:lpstr>4 .이론적 배경</vt:lpstr>
      <vt:lpstr>4 .이론적 배경</vt:lpstr>
      <vt:lpstr>4 .이론적 배경-델린저 현상</vt:lpstr>
      <vt:lpstr>5 .2020년도 흑점 일별 데이터 분석-데이터 불러오기</vt:lpstr>
      <vt:lpstr>5 .2020년도 흑점 일별 데이터 분석-결측치,인덱스</vt:lpstr>
      <vt:lpstr>5 .2020년도 흑점 일별 데이터 분석-날짜,흑점 종류</vt:lpstr>
      <vt:lpstr>5 .2020년도 흑점 일별 데이터 분석-흑점 분류 기준</vt:lpstr>
      <vt:lpstr>5 .2020년도 흑점 종류 데이터 시각화-seaborn  활용(1)</vt:lpstr>
      <vt:lpstr>5 .2020년도 자기장 종류 데이터 시각화-seaborn 활용(2)</vt:lpstr>
      <vt:lpstr>5 .2020년도 위도별 흑점 데이터 형변환</vt:lpstr>
      <vt:lpstr>5 .2020년도 위도별 흑점 데이터 시각화-seaborn 활용(3)</vt:lpstr>
      <vt:lpstr>5 .2020년도 흑점 일별 데이터 분석-일별 흑점개수</vt:lpstr>
      <vt:lpstr>5 .2020년도 흑점 일별 개수 시각화-seaborn  활용(4)</vt:lpstr>
      <vt:lpstr>6.흑점 일별 데이터(1818.1.1~2021.7.31) 불러오기</vt:lpstr>
      <vt:lpstr>6.흑점 일별 데이터 날짜 처리(1)-split 함수 및 열 추가</vt:lpstr>
      <vt:lpstr>6.흑점 일별 데이터 날짜 처리(2)-형변환</vt:lpstr>
      <vt:lpstr>6.흑점 일별 데이터 날짜 처리(3)-행과 열 제거</vt:lpstr>
      <vt:lpstr>6.흑점 일별 데이터 인덱스 처리</vt:lpstr>
      <vt:lpstr>6.흑점 일별 데이터 시각화-seaborn 활용(1)</vt:lpstr>
      <vt:lpstr>6.흑점 일별 데이터 시각화-seaborn 활용(2)</vt:lpstr>
      <vt:lpstr>7.6번과 비슷한 방법으로 1700~2020년도 월별 흑점 데이터 시각화</vt:lpstr>
      <vt:lpstr>8.6번과 비슷한 방법으로 1749~2021년도 년도별 흑점 데이터 시각화</vt:lpstr>
      <vt:lpstr>9.딥러닝(LSTM)을 통한 1960년대 이후 흑점 갯수 예측</vt:lpstr>
      <vt:lpstr>10.시각화 분석 및 결론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autumn brown</dc:title>
  <dc:creator>gunhan</dc:creator>
  <cp:lastModifiedBy>이 건한</cp:lastModifiedBy>
  <cp:revision>21</cp:revision>
  <dcterms:modified xsi:type="dcterms:W3CDTF">2021-10-09T07:53:02Z</dcterms:modified>
  <cp:version>9.102.73.43337</cp:version>
</cp:coreProperties>
</file>